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7"/>
  </p:notesMasterIdLst>
  <p:sldIdLst>
    <p:sldId id="256" r:id="rId2"/>
    <p:sldId id="357" r:id="rId3"/>
    <p:sldId id="349" r:id="rId4"/>
    <p:sldId id="353" r:id="rId5"/>
    <p:sldId id="317" r:id="rId6"/>
    <p:sldId id="331" r:id="rId7"/>
    <p:sldId id="261" r:id="rId8"/>
    <p:sldId id="359" r:id="rId9"/>
    <p:sldId id="300" r:id="rId10"/>
    <p:sldId id="301" r:id="rId11"/>
    <p:sldId id="302" r:id="rId12"/>
    <p:sldId id="303" r:id="rId13"/>
    <p:sldId id="305" r:id="rId14"/>
    <p:sldId id="360" r:id="rId15"/>
    <p:sldId id="299" r:id="rId16"/>
    <p:sldId id="314" r:id="rId17"/>
    <p:sldId id="315" r:id="rId18"/>
    <p:sldId id="361" r:id="rId19"/>
    <p:sldId id="326" r:id="rId20"/>
    <p:sldId id="325" r:id="rId21"/>
    <p:sldId id="332" r:id="rId22"/>
    <p:sldId id="327" r:id="rId23"/>
    <p:sldId id="362" r:id="rId24"/>
    <p:sldId id="347" r:id="rId25"/>
    <p:sldId id="358" r:id="rId26"/>
  </p:sldIdLst>
  <p:sldSz cx="5486400" cy="8686800"/>
  <p:notesSz cx="4359275" cy="80168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7296" userDrawn="1">
          <p15:clr>
            <a:srgbClr val="A4A3A4"/>
          </p15:clr>
        </p15:guide>
        <p15:guide id="2" pos="1828" userDrawn="1">
          <p15:clr>
            <a:srgbClr val="A4A3A4"/>
          </p15:clr>
        </p15:guide>
        <p15:guide id="3" pos="19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A0C"/>
    <a:srgbClr val="F2F2F2"/>
    <a:srgbClr val="1E490F"/>
    <a:srgbClr val="296315"/>
    <a:srgbClr val="34411B"/>
    <a:srgbClr val="E1F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9" autoAdjust="0"/>
    <p:restoredTop sz="94386" autoAdjust="0"/>
  </p:normalViewPr>
  <p:slideViewPr>
    <p:cSldViewPr>
      <p:cViewPr>
        <p:scale>
          <a:sx n="100" d="100"/>
          <a:sy n="100" d="100"/>
        </p:scale>
        <p:origin x="3276" y="36"/>
      </p:cViewPr>
      <p:guideLst>
        <p:guide orient="horz" pos="7296"/>
        <p:guide pos="1828"/>
        <p:guide pos="199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1888731" cy="399970"/>
          </a:xfrm>
          <a:prstGeom prst="rect">
            <a:avLst/>
          </a:prstGeom>
        </p:spPr>
        <p:txBody>
          <a:bodyPr vert="horz" lIns="88126" tIns="44063" rIns="88126" bIns="44063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468819" y="1"/>
            <a:ext cx="1889595" cy="399970"/>
          </a:xfrm>
          <a:prstGeom prst="rect">
            <a:avLst/>
          </a:prstGeom>
        </p:spPr>
        <p:txBody>
          <a:bodyPr vert="horz" lIns="88126" tIns="44063" rIns="88126" bIns="44063" rtlCol="0"/>
          <a:lstStyle>
            <a:lvl1pPr algn="r">
              <a:defRPr sz="1100"/>
            </a:lvl1pPr>
          </a:lstStyle>
          <a:p>
            <a:fld id="{923795E6-CCA0-4E30-B40F-194C44502EB6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0313" y="601663"/>
            <a:ext cx="1898650" cy="300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26" tIns="44063" rIns="88126" bIns="4406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35928" y="3806994"/>
            <a:ext cx="3487420" cy="3608469"/>
          </a:xfrm>
          <a:prstGeom prst="rect">
            <a:avLst/>
          </a:prstGeom>
        </p:spPr>
        <p:txBody>
          <a:bodyPr vert="horz" lIns="88126" tIns="44063" rIns="88126" bIns="440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7613993"/>
            <a:ext cx="1888731" cy="402887"/>
          </a:xfrm>
          <a:prstGeom prst="rect">
            <a:avLst/>
          </a:prstGeom>
        </p:spPr>
        <p:txBody>
          <a:bodyPr vert="horz" lIns="88126" tIns="44063" rIns="88126" bIns="44063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468819" y="7613993"/>
            <a:ext cx="1889595" cy="402887"/>
          </a:xfrm>
          <a:prstGeom prst="rect">
            <a:avLst/>
          </a:prstGeom>
        </p:spPr>
        <p:txBody>
          <a:bodyPr vert="horz" lIns="88126" tIns="44063" rIns="88126" bIns="44063" rtlCol="0" anchor="b"/>
          <a:lstStyle>
            <a:lvl1pPr algn="r">
              <a:defRPr sz="1100"/>
            </a:lvl1pPr>
          </a:lstStyle>
          <a:p>
            <a:fld id="{6A78D12E-01B6-4B80-8733-E16AD7647B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8D12E-01B6-4B80-8733-E16AD7647B0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50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8D12E-01B6-4B80-8733-E16AD7647B0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22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0313" y="601663"/>
            <a:ext cx="1898650" cy="3006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8D12E-01B6-4B80-8733-E16AD7647B0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11480" y="2692908"/>
            <a:ext cx="4663440" cy="179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65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22960" y="4864617"/>
            <a:ext cx="38404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65376" y="8078733"/>
            <a:ext cx="1755648" cy="27699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74320" y="8078733"/>
            <a:ext cx="126187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27CB7-EABF-42FA-A027-BCBAAC438AE2}" type="datetime1">
              <a:rPr lang="en-US" smtClean="0"/>
              <a:pPr/>
              <a:t>7/18/2024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4239" y="465867"/>
            <a:ext cx="2237935" cy="179280"/>
          </a:xfrm>
        </p:spPr>
        <p:txBody>
          <a:bodyPr lIns="0" tIns="0" rIns="0" bIns="0"/>
          <a:lstStyle>
            <a:lvl1pPr>
              <a:defRPr sz="1165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4320" y="1997973"/>
            <a:ext cx="4937760" cy="276997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65376" y="8078733"/>
            <a:ext cx="1755648" cy="27699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74320" y="8078733"/>
            <a:ext cx="126187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FFF54-DE46-4F3E-84CB-036109FE90CC}" type="datetime1">
              <a:rPr lang="en-US" smtClean="0"/>
              <a:pPr/>
              <a:t>7/18/2024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4239" y="465867"/>
            <a:ext cx="2237935" cy="179280"/>
          </a:xfrm>
        </p:spPr>
        <p:txBody>
          <a:bodyPr lIns="0" tIns="0" rIns="0" bIns="0"/>
          <a:lstStyle>
            <a:lvl1pPr>
              <a:defRPr sz="1165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74321" y="1997973"/>
            <a:ext cx="23865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825497" y="1997973"/>
            <a:ext cx="23865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1865376" y="8078733"/>
            <a:ext cx="1755648" cy="27699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274320" y="8078733"/>
            <a:ext cx="126187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F1A10-B042-4F49-9444-80A04A27437B}" type="datetime1">
              <a:rPr lang="en-US" smtClean="0"/>
              <a:pPr/>
              <a:t>7/18/2024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4239" y="465867"/>
            <a:ext cx="2237935" cy="179280"/>
          </a:xfrm>
        </p:spPr>
        <p:txBody>
          <a:bodyPr lIns="0" tIns="0" rIns="0" bIns="0"/>
          <a:lstStyle>
            <a:lvl1pPr>
              <a:defRPr sz="1165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865376" y="8078733"/>
            <a:ext cx="1755648" cy="27699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274320" y="8078733"/>
            <a:ext cx="126187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022A6-1E5B-4A1B-9240-02BFD6956D02}" type="datetime1">
              <a:rPr lang="en-US" smtClean="0"/>
              <a:pPr/>
              <a:t>7/18/2024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1865376" y="8078733"/>
            <a:ext cx="1755648" cy="27699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274320" y="8078733"/>
            <a:ext cx="126187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C55D3-2C92-4CA1-848D-57DFF52C12EE}" type="datetime1">
              <a:rPr lang="en-US" smtClean="0"/>
              <a:pPr/>
              <a:t>7/18/2024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0540" y="395378"/>
            <a:ext cx="4960619" cy="35378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2926" y="737612"/>
            <a:ext cx="4905374" cy="3107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45678" y="397176"/>
            <a:ext cx="2237935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80553">
        <a:defRPr>
          <a:latin typeface="+mn-lt"/>
          <a:ea typeface="+mn-ea"/>
          <a:cs typeface="+mn-cs"/>
        </a:defRPr>
      </a:lvl2pPr>
      <a:lvl3pPr marL="761107">
        <a:defRPr>
          <a:latin typeface="+mn-lt"/>
          <a:ea typeface="+mn-ea"/>
          <a:cs typeface="+mn-cs"/>
        </a:defRPr>
      </a:lvl3pPr>
      <a:lvl4pPr marL="1141660">
        <a:defRPr>
          <a:latin typeface="+mn-lt"/>
          <a:ea typeface="+mn-ea"/>
          <a:cs typeface="+mn-cs"/>
        </a:defRPr>
      </a:lvl4pPr>
      <a:lvl5pPr marL="1522215">
        <a:defRPr>
          <a:latin typeface="+mn-lt"/>
          <a:ea typeface="+mn-ea"/>
          <a:cs typeface="+mn-cs"/>
        </a:defRPr>
      </a:lvl5pPr>
      <a:lvl6pPr marL="1902768">
        <a:defRPr>
          <a:latin typeface="+mn-lt"/>
          <a:ea typeface="+mn-ea"/>
          <a:cs typeface="+mn-cs"/>
        </a:defRPr>
      </a:lvl6pPr>
      <a:lvl7pPr marL="2283322">
        <a:defRPr>
          <a:latin typeface="+mn-lt"/>
          <a:ea typeface="+mn-ea"/>
          <a:cs typeface="+mn-cs"/>
        </a:defRPr>
      </a:lvl7pPr>
      <a:lvl8pPr marL="2663875">
        <a:defRPr>
          <a:latin typeface="+mn-lt"/>
          <a:ea typeface="+mn-ea"/>
          <a:cs typeface="+mn-cs"/>
        </a:defRPr>
      </a:lvl8pPr>
      <a:lvl9pPr marL="304442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80553">
        <a:defRPr>
          <a:latin typeface="+mn-lt"/>
          <a:ea typeface="+mn-ea"/>
          <a:cs typeface="+mn-cs"/>
        </a:defRPr>
      </a:lvl2pPr>
      <a:lvl3pPr marL="761107">
        <a:defRPr>
          <a:latin typeface="+mn-lt"/>
          <a:ea typeface="+mn-ea"/>
          <a:cs typeface="+mn-cs"/>
        </a:defRPr>
      </a:lvl3pPr>
      <a:lvl4pPr marL="1141660">
        <a:defRPr>
          <a:latin typeface="+mn-lt"/>
          <a:ea typeface="+mn-ea"/>
          <a:cs typeface="+mn-cs"/>
        </a:defRPr>
      </a:lvl4pPr>
      <a:lvl5pPr marL="1522215">
        <a:defRPr>
          <a:latin typeface="+mn-lt"/>
          <a:ea typeface="+mn-ea"/>
          <a:cs typeface="+mn-cs"/>
        </a:defRPr>
      </a:lvl5pPr>
      <a:lvl6pPr marL="1902768">
        <a:defRPr>
          <a:latin typeface="+mn-lt"/>
          <a:ea typeface="+mn-ea"/>
          <a:cs typeface="+mn-cs"/>
        </a:defRPr>
      </a:lvl6pPr>
      <a:lvl7pPr marL="2283322">
        <a:defRPr>
          <a:latin typeface="+mn-lt"/>
          <a:ea typeface="+mn-ea"/>
          <a:cs typeface="+mn-cs"/>
        </a:defRPr>
      </a:lvl7pPr>
      <a:lvl8pPr marL="2663875">
        <a:defRPr>
          <a:latin typeface="+mn-lt"/>
          <a:ea typeface="+mn-ea"/>
          <a:cs typeface="+mn-cs"/>
        </a:defRPr>
      </a:lvl8pPr>
      <a:lvl9pPr marL="304442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microsoft.com/office/2007/relationships/hdphoto" Target="../media/hdphoto7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microsoft.com/office/2007/relationships/hdphoto" Target="../media/hdphoto9.wdp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microsoft.com/office/2007/relationships/hdphoto" Target="../media/hdphoto19.wdp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microsoft.com/office/2007/relationships/hdphoto" Target="../media/hdphoto20.wdp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117" y="7281933"/>
            <a:ext cx="4825341" cy="854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54224" y="3212433"/>
            <a:ext cx="847126" cy="8026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5117" y="1347536"/>
            <a:ext cx="4825341" cy="8785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58617" y="2946788"/>
            <a:ext cx="39134" cy="65111"/>
          </a:xfrm>
          <a:prstGeom prst="rect">
            <a:avLst/>
          </a:prstGeom>
        </p:spPr>
        <p:txBody>
          <a:bodyPr vert="horz" wrap="square" lIns="0" tIns="13744" rIns="0" bIns="0" rtlCol="0">
            <a:spAutoFit/>
          </a:bodyPr>
          <a:lstStyle/>
          <a:p>
            <a:pPr marL="10571">
              <a:spcBef>
                <a:spcPts val="108"/>
              </a:spcBef>
            </a:pPr>
            <a:r>
              <a:rPr sz="333" spc="-42" dirty="0">
                <a:solidFill>
                  <a:srgbClr val="FFFFFF"/>
                </a:solidFill>
                <a:latin typeface="Arial MT"/>
                <a:cs typeface="Arial MT"/>
              </a:rPr>
              <a:t>`</a:t>
            </a:r>
            <a:endParaRPr sz="333">
              <a:latin typeface="Arial MT"/>
              <a:cs typeface="Arial M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C905B7-83B9-401C-AF4A-7E529D606AD1}"/>
              </a:ext>
            </a:extLst>
          </p:cNvPr>
          <p:cNvSpPr txBox="1"/>
          <p:nvPr/>
        </p:nvSpPr>
        <p:spPr>
          <a:xfrm>
            <a:off x="654125" y="4318051"/>
            <a:ext cx="4647324" cy="306109"/>
          </a:xfrm>
          <a:prstGeom prst="rect">
            <a:avLst/>
          </a:prstGeom>
          <a:solidFill>
            <a:srgbClr val="183A0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8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 OF A TYPE HOUSES 36 A &amp; B CKL GAR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179D9729-AD76-06EA-4B2A-0E0BB12189D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322" y="397871"/>
            <a:ext cx="4952996" cy="353786"/>
          </a:xfrm>
          <a:prstGeom prst="rect">
            <a:avLst/>
          </a:prstGeom>
        </p:spPr>
      </p:pic>
      <p:pic>
        <p:nvPicPr>
          <p:cNvPr id="6" name="bg object 21">
            <a:extLst>
              <a:ext uri="{FF2B5EF4-FFF2-40B4-BE49-F238E27FC236}">
                <a16:creationId xmlns:a16="http://schemas.microsoft.com/office/drawing/2014/main" id="{17542FD8-F534-12E8-D876-7B17B5C8105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876" y="738598"/>
            <a:ext cx="4905374" cy="256854"/>
          </a:xfrm>
          <a:prstGeom prst="rect">
            <a:avLst/>
          </a:prstGeom>
        </p:spPr>
      </p:pic>
      <p:pic>
        <p:nvPicPr>
          <p:cNvPr id="7" name="bg object 22">
            <a:extLst>
              <a:ext uri="{FF2B5EF4-FFF2-40B4-BE49-F238E27FC236}">
                <a16:creationId xmlns:a16="http://schemas.microsoft.com/office/drawing/2014/main" id="{FA3C9C19-3620-FC14-8D9C-E7B3348DFED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" y="8493762"/>
            <a:ext cx="5485697" cy="19110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2688849" y="420001"/>
            <a:ext cx="604797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/>
          <a:p>
            <a:pPr marL="10571" defTabSz="529346">
              <a:spcBef>
                <a:spcPts val="87"/>
              </a:spcBef>
              <a:defRPr/>
            </a:pPr>
            <a:r>
              <a:rPr sz="1389" b="1" spc="-8" dirty="0">
                <a:solidFill>
                  <a:srgbClr val="FFFF00"/>
                </a:solidFill>
                <a:latin typeface="Arial"/>
                <a:cs typeface="Arial"/>
              </a:rPr>
              <a:t>INDEX</a:t>
            </a:r>
            <a:endParaRPr sz="1389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300022"/>
              </p:ext>
            </p:extLst>
          </p:nvPr>
        </p:nvGraphicFramePr>
        <p:xfrm>
          <a:off x="546101" y="931316"/>
          <a:ext cx="4857845" cy="37809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554">
                  <a:extLst>
                    <a:ext uri="{9D8B030D-6E8A-4147-A177-3AD203B41FA5}">
                      <a16:colId xmlns:a16="http://schemas.microsoft.com/office/drawing/2014/main" val="2241025368"/>
                    </a:ext>
                  </a:extLst>
                </a:gridCol>
                <a:gridCol w="3765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186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en-GB" sz="1200" b="1" spc="-2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</a:t>
                      </a:r>
                      <a:endParaRPr lang="en-GB" sz="1200" dirty="0"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Page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29">
                <a:tc>
                  <a:txBody>
                    <a:bodyPr/>
                    <a:lstStyle/>
                    <a:p>
                      <a:pPr marL="27305" indent="0" algn="ctr">
                        <a:lnSpc>
                          <a:spcPct val="10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r>
                        <a:rPr lang="en-GB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9967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GB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 Salient 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29">
                <a:tc>
                  <a:txBody>
                    <a:bodyPr/>
                    <a:lstStyle/>
                    <a:p>
                      <a:pPr marL="27305" indent="0" algn="ctr">
                        <a:lnSpc>
                          <a:spcPct val="10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r>
                        <a:rPr lang="en-GB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</a:p>
                  </a:txBody>
                  <a:tcPr marL="0" marR="0" marT="29967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GB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Aerial View</a:t>
                      </a:r>
                      <a:endParaRPr sz="10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4780684"/>
                  </a:ext>
                </a:extLst>
              </a:tr>
              <a:tr h="269829">
                <a:tc rowSpan="5">
                  <a:txBody>
                    <a:bodyPr/>
                    <a:lstStyle/>
                    <a:p>
                      <a:pPr marL="27305" indent="0" algn="ctr">
                        <a:lnSpc>
                          <a:spcPct val="15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r>
                        <a:rPr lang="en-GB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Type House</a:t>
                      </a:r>
                      <a:endParaRPr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1630923"/>
                  </a:ext>
                </a:extLst>
              </a:tr>
              <a:tr h="269829">
                <a:tc vMerge="1">
                  <a:txBody>
                    <a:bodyPr/>
                    <a:lstStyle/>
                    <a:p>
                      <a:pPr marL="27305" indent="0" algn="ctr">
                        <a:lnSpc>
                          <a:spcPct val="10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a. Line Plan – House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533858"/>
                  </a:ext>
                </a:extLst>
              </a:tr>
              <a:tr h="269829">
                <a:tc vMerge="1">
                  <a:txBody>
                    <a:bodyPr/>
                    <a:lstStyle/>
                    <a:p>
                      <a:pPr marL="27305" indent="0" algn="ctr">
                        <a:lnSpc>
                          <a:spcPct val="10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b. Line Plan –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Adm Area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262381"/>
                  </a:ext>
                </a:extLst>
              </a:tr>
              <a:tr h="269829">
                <a:tc vMerge="1">
                  <a:txBody>
                    <a:bodyPr/>
                    <a:lstStyle/>
                    <a:p>
                      <a:pPr marL="27305" indent="0" algn="ctr">
                        <a:lnSpc>
                          <a:spcPct val="10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d. Exterior View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620959"/>
                  </a:ext>
                </a:extLst>
              </a:tr>
              <a:tr h="269829">
                <a:tc vMerge="1">
                  <a:txBody>
                    <a:bodyPr/>
                    <a:lstStyle/>
                    <a:p>
                      <a:endParaRPr lang="en-P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e. Photos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8-17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785264"/>
                  </a:ext>
                </a:extLst>
              </a:tr>
              <a:tr h="269829">
                <a:tc rowSpan="3">
                  <a:txBody>
                    <a:bodyPr/>
                    <a:lstStyle/>
                    <a:p>
                      <a:pPr marL="27305" indent="0" algn="ctr">
                        <a:lnSpc>
                          <a:spcPct val="15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r>
                        <a:rPr lang="en-GB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6851"/>
                  </a:ext>
                </a:extLst>
              </a:tr>
              <a:tr h="269829">
                <a:tc vMerge="1">
                  <a:txBody>
                    <a:bodyPr/>
                    <a:lstStyle/>
                    <a:p>
                      <a:pPr marL="27305" indent="0" algn="ctr">
                        <a:lnSpc>
                          <a:spcPct val="10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a. Exterior View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215698"/>
                  </a:ext>
                </a:extLst>
              </a:tr>
              <a:tr h="269829">
                <a:tc vMerge="1">
                  <a:txBody>
                    <a:bodyPr/>
                    <a:lstStyle/>
                    <a:p>
                      <a:pPr marL="27305" indent="0" algn="ctr">
                        <a:lnSpc>
                          <a:spcPct val="10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endParaRPr lang="en-GB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b. Photos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925571"/>
                  </a:ext>
                </a:extLst>
              </a:tr>
              <a:tr h="269829">
                <a:tc rowSpan="3">
                  <a:txBody>
                    <a:bodyPr/>
                    <a:lstStyle/>
                    <a:p>
                      <a:pPr marL="27305" indent="0" algn="ctr">
                        <a:lnSpc>
                          <a:spcPct val="15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r>
                        <a:rPr lang="en-GB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 Area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709809"/>
                  </a:ext>
                </a:extLst>
              </a:tr>
              <a:tr h="2698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a. Exterior View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52146"/>
                  </a:ext>
                </a:extLst>
              </a:tr>
              <a:tr h="269829">
                <a:tc vMerge="1">
                  <a:txBody>
                    <a:bodyPr/>
                    <a:lstStyle/>
                    <a:p>
                      <a:pPr marL="27305" indent="0" algn="ctr">
                        <a:lnSpc>
                          <a:spcPct val="100000"/>
                        </a:lnSpc>
                        <a:spcBef>
                          <a:spcPts val="810"/>
                        </a:spcBef>
                        <a:buFontTx/>
                        <a:buNone/>
                        <a:tabLst/>
                      </a:pP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9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indent="0">
                        <a:lnSpc>
                          <a:spcPct val="100000"/>
                        </a:lnSpc>
                        <a:spcBef>
                          <a:spcPts val="810"/>
                        </a:spcBef>
                        <a:buFont typeface="Wingdings" panose="05000000000000000000" pitchFamily="2" charset="2"/>
                        <a:buNone/>
                        <a:tabLst>
                          <a:tab pos="199390" algn="l"/>
                        </a:tabLs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b. Photos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042921"/>
                  </a:ext>
                </a:extLst>
              </a:tr>
            </a:tbl>
          </a:graphicData>
        </a:graphic>
      </p:graphicFrame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8F14250-FFCF-DB8D-62DF-D07E34573B1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39835" y="113879"/>
            <a:ext cx="407962" cy="138499"/>
          </a:xfrm>
          <a:prstGeom prst="rect">
            <a:avLst/>
          </a:prstGeom>
        </p:spPr>
        <p:txBody>
          <a:bodyPr/>
          <a:lstStyle/>
          <a:p>
            <a:pPr algn="ctr"/>
            <a:fld id="{B6F15528-21DE-4FAA-801E-634DDDAF4B2B}" type="slidenum">
              <a:rPr lang="en-US" sz="900" smtClean="0">
                <a:solidFill>
                  <a:schemeClr val="tx1"/>
                </a:solidFill>
              </a:rPr>
              <a:pPr algn="ctr"/>
              <a:t>2</a:t>
            </a:fld>
            <a:endParaRPr 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1494" y="409553"/>
            <a:ext cx="3191281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/>
          <a:p>
            <a:pPr algn="ctr"/>
            <a:r>
              <a:rPr lang="en-US" sz="1389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 SALIENT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9056DF-392D-4481-8B52-B884FA702DC4}"/>
              </a:ext>
            </a:extLst>
          </p:cNvPr>
          <p:cNvSpPr txBox="1"/>
          <p:nvPr/>
        </p:nvSpPr>
        <p:spPr>
          <a:xfrm>
            <a:off x="552091" y="990600"/>
            <a:ext cx="4850088" cy="5584542"/>
          </a:xfrm>
          <a:prstGeom prst="rect">
            <a:avLst/>
          </a:prstGeom>
          <a:ln w="12700">
            <a:solidFill>
              <a:srgbClr val="003400"/>
            </a:solidFill>
          </a:ln>
        </p:spPr>
        <p:txBody>
          <a:bodyPr wrap="square" rtlCol="0">
            <a:spAutoFit/>
          </a:bodyPr>
          <a:lstStyle/>
          <a:p>
            <a:pPr marL="99252" indent="-99252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000" b="1" spc="-17" dirty="0">
                <a:latin typeface="Arial" panose="020B0604020202020204" pitchFamily="34" charset="0"/>
                <a:cs typeface="Arial" panose="020B0604020202020204" pitchFamily="34" charset="0"/>
              </a:rPr>
              <a:t>Name of Proj	                     -	   Const of 2 x A Type Houses in Ckl Gar</a:t>
            </a:r>
          </a:p>
          <a:p>
            <a:pPr marL="99252" indent="-99252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000" b="1" spc="-17" dirty="0">
                <a:latin typeface="Arial" panose="020B0604020202020204" pitchFamily="34" charset="0"/>
                <a:cs typeface="Arial" panose="020B0604020202020204" pitchFamily="34" charset="0"/>
              </a:rPr>
              <a:t>Proj Cost	                     -	   Rs 262 Mn</a:t>
            </a:r>
          </a:p>
          <a:p>
            <a:pPr marL="99252" indent="-99252" defTabSz="806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Commencement 	-       15 Jul 2023  </a:t>
            </a:r>
          </a:p>
          <a:p>
            <a:pPr marL="99252" indent="-99252" defTabSz="938213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1612900" algn="l"/>
              </a:tabLst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Completion	-	 </a:t>
            </a:r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Jul 2024</a:t>
            </a:r>
            <a:endParaRPr lang="en-US" sz="1000" b="1" spc="-1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252" indent="-99252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000" b="1" u="sng" spc="-17" dirty="0"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2 x A Type Houses	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2 x Annexes 			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2 x Adm Areas		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External Svcs 			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Horticulture</a:t>
            </a:r>
            <a:r>
              <a:rPr lang="en-US" sz="1000" b="1" spc="-17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</a:p>
          <a:p>
            <a:pPr marL="114300" indent="-1143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000" b="1" u="sng" spc="-17" dirty="0" err="1">
                <a:latin typeface="Arial" panose="020B0604020202020204" pitchFamily="34" charset="0"/>
                <a:cs typeface="Arial" panose="020B0604020202020204" pitchFamily="34" charset="0"/>
              </a:rPr>
              <a:t>Addl</a:t>
            </a:r>
            <a:r>
              <a:rPr lang="en-US" sz="1000" b="1" u="sng" spc="-17" dirty="0">
                <a:latin typeface="Arial" panose="020B0604020202020204" pitchFamily="34" charset="0"/>
                <a:cs typeface="Arial" panose="020B0604020202020204" pitchFamily="34" charset="0"/>
              </a:rPr>
              <a:t> Scope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Designer Room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Gym 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Conversion of Guest Room to Mosque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Instl of 100 KVA Gen Set in each house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Provn of 20 KVA Solar Sys in each house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Instl of Louvers on top of </a:t>
            </a:r>
            <a:r>
              <a:rPr lang="en-US" sz="1000" spc="-17" dirty="0" err="1">
                <a:latin typeface="Arial" panose="020B0604020202020204" pitchFamily="34" charset="0"/>
                <a:cs typeface="Arial" panose="020B0604020202020204" pitchFamily="34" charset="0"/>
              </a:rPr>
              <a:t>bdry</a:t>
            </a: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 wall and Adm Area gate</a:t>
            </a:r>
          </a:p>
          <a:p>
            <a:pPr marL="4572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000" spc="-17" dirty="0">
                <a:latin typeface="Arial" panose="020B0604020202020204" pitchFamily="34" charset="0"/>
                <a:cs typeface="Arial" panose="020B0604020202020204" pitchFamily="34" charset="0"/>
              </a:rPr>
              <a:t>Elec &amp; Water Sup works</a:t>
            </a:r>
            <a:r>
              <a:rPr lang="en-US" sz="1000" b="1" spc="-17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en-US" sz="1000" spc="-1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105B77-F532-28B7-FD52-D66724A28F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107013" y="97757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3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5194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3099" y="405056"/>
            <a:ext cx="3191281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AERIAL VIEW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888760-6719-9192-D4DE-7B91FEEF60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116538" y="96729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4</a:t>
            </a:fld>
            <a:endParaRPr lang="en-US" sz="9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26569B4-2D99-12B7-B7DC-4FFE60BEA239}"/>
              </a:ext>
            </a:extLst>
          </p:cNvPr>
          <p:cNvGrpSpPr/>
          <p:nvPr/>
        </p:nvGrpSpPr>
        <p:grpSpPr>
          <a:xfrm>
            <a:off x="552261" y="1043943"/>
            <a:ext cx="4883970" cy="3856339"/>
            <a:chOff x="559431" y="1080138"/>
            <a:chExt cx="4876800" cy="36290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BBBE943-C4D0-37AF-E0EE-A09FD765CE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6"/>
            <a:stretch/>
          </p:blipFill>
          <p:spPr>
            <a:xfrm>
              <a:off x="559431" y="1080138"/>
              <a:ext cx="4876800" cy="36290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Speech Bubble: Rectangle 5">
              <a:extLst>
                <a:ext uri="{FF2B5EF4-FFF2-40B4-BE49-F238E27FC236}">
                  <a16:creationId xmlns:a16="http://schemas.microsoft.com/office/drawing/2014/main" id="{7C93332D-860A-EAC3-E7A2-9F3EF1184A81}"/>
                </a:ext>
              </a:extLst>
            </p:cNvPr>
            <p:cNvSpPr/>
            <p:nvPr/>
          </p:nvSpPr>
          <p:spPr>
            <a:xfrm>
              <a:off x="4839708" y="2220796"/>
              <a:ext cx="477459" cy="320248"/>
            </a:xfrm>
            <a:prstGeom prst="wedgeRectCallout">
              <a:avLst>
                <a:gd name="adj1" fmla="val -179304"/>
                <a:gd name="adj2" fmla="val 121199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588" rIns="10588"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House </a:t>
              </a:r>
              <a:br>
                <a:rPr lang="en-US" sz="900" dirty="0">
                  <a:solidFill>
                    <a:schemeClr val="bg1"/>
                  </a:solidFill>
                </a:rPr>
              </a:br>
              <a:r>
                <a:rPr lang="en-US" sz="900" dirty="0">
                  <a:solidFill>
                    <a:schemeClr val="bg1"/>
                  </a:solidFill>
                </a:rPr>
                <a:t>36 A</a:t>
              </a:r>
            </a:p>
          </p:txBody>
        </p:sp>
        <p:sp>
          <p:nvSpPr>
            <p:cNvPr id="13" name="Speech Bubble: Rectangle 12">
              <a:extLst>
                <a:ext uri="{FF2B5EF4-FFF2-40B4-BE49-F238E27FC236}">
                  <a16:creationId xmlns:a16="http://schemas.microsoft.com/office/drawing/2014/main" id="{B8ED04BC-0AD2-2D85-97CB-9D4E19E463BB}"/>
                </a:ext>
              </a:extLst>
            </p:cNvPr>
            <p:cNvSpPr/>
            <p:nvPr/>
          </p:nvSpPr>
          <p:spPr>
            <a:xfrm>
              <a:off x="685800" y="2118360"/>
              <a:ext cx="477459" cy="318508"/>
            </a:xfrm>
            <a:prstGeom prst="wedgeRectCallout">
              <a:avLst>
                <a:gd name="adj1" fmla="val 137482"/>
                <a:gd name="adj2" fmla="val 123961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588" rIns="10588"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House </a:t>
              </a:r>
              <a:br>
                <a:rPr lang="en-US" sz="900" dirty="0">
                  <a:solidFill>
                    <a:schemeClr val="bg1"/>
                  </a:solidFill>
                </a:rPr>
              </a:br>
              <a:r>
                <a:rPr lang="en-US" sz="900" dirty="0">
                  <a:solidFill>
                    <a:schemeClr val="bg1"/>
                  </a:solidFill>
                </a:rPr>
                <a:t>36 B</a:t>
              </a:r>
            </a:p>
          </p:txBody>
        </p:sp>
        <p:sp>
          <p:nvSpPr>
            <p:cNvPr id="14" name="Speech Bubble: Rectangle 13">
              <a:extLst>
                <a:ext uri="{FF2B5EF4-FFF2-40B4-BE49-F238E27FC236}">
                  <a16:creationId xmlns:a16="http://schemas.microsoft.com/office/drawing/2014/main" id="{5419F5FA-CD3E-77EE-AC7E-248AA594A648}"/>
                </a:ext>
              </a:extLst>
            </p:cNvPr>
            <p:cNvSpPr/>
            <p:nvPr/>
          </p:nvSpPr>
          <p:spPr>
            <a:xfrm>
              <a:off x="1066800" y="1471682"/>
              <a:ext cx="435882" cy="234237"/>
            </a:xfrm>
            <a:prstGeom prst="wedgeRectCallout">
              <a:avLst>
                <a:gd name="adj1" fmla="val 186379"/>
                <a:gd name="adj2" fmla="val 176601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588" rIns="10588" rtlCol="0" anchor="ctr"/>
            <a:lstStyle/>
            <a:p>
              <a:pPr algn="ctr"/>
              <a:r>
                <a:rPr lang="en-US" sz="900" dirty="0" err="1">
                  <a:solidFill>
                    <a:schemeClr val="bg1"/>
                  </a:solidFill>
                </a:rPr>
                <a:t>Annexe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C752CA99-62D4-3B9F-2E78-070BE7A5CFB5}"/>
                </a:ext>
              </a:extLst>
            </p:cNvPr>
            <p:cNvSpPr/>
            <p:nvPr/>
          </p:nvSpPr>
          <p:spPr>
            <a:xfrm>
              <a:off x="4784794" y="1588800"/>
              <a:ext cx="398639" cy="239732"/>
            </a:xfrm>
            <a:prstGeom prst="wedgeRectCallout">
              <a:avLst>
                <a:gd name="adj1" fmla="val -212739"/>
                <a:gd name="adj2" fmla="val 155728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588" rIns="10588" rtlCol="0" anchor="ctr"/>
            <a:lstStyle/>
            <a:p>
              <a:pPr algn="ctr"/>
              <a:r>
                <a:rPr lang="en-US" sz="900" dirty="0" err="1">
                  <a:solidFill>
                    <a:schemeClr val="bg1"/>
                  </a:solidFill>
                </a:rPr>
                <a:t>Annexe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6" name="Speech Bubble: Rectangle 15">
              <a:extLst>
                <a:ext uri="{FF2B5EF4-FFF2-40B4-BE49-F238E27FC236}">
                  <a16:creationId xmlns:a16="http://schemas.microsoft.com/office/drawing/2014/main" id="{9A6BB349-C2C1-3723-BFBB-6E2AD1EAA2C8}"/>
                </a:ext>
              </a:extLst>
            </p:cNvPr>
            <p:cNvSpPr/>
            <p:nvPr/>
          </p:nvSpPr>
          <p:spPr>
            <a:xfrm>
              <a:off x="4027168" y="1170345"/>
              <a:ext cx="494885" cy="232810"/>
            </a:xfrm>
            <a:prstGeom prst="wedgeRectCallout">
              <a:avLst>
                <a:gd name="adj1" fmla="val -156008"/>
                <a:gd name="adj2" fmla="val 196789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588" rIns="10588"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Adm Area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1004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4059" y="410678"/>
            <a:ext cx="3191281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LINE PLAN – A TYPE HOUSE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C962B4-C6CA-4B5D-9173-BC7188DA9B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" t="2334" r="5355" b="1720"/>
          <a:stretch/>
        </p:blipFill>
        <p:spPr>
          <a:xfrm>
            <a:off x="571500" y="982980"/>
            <a:ext cx="4838160" cy="5132070"/>
          </a:xfrm>
          <a:prstGeom prst="rect">
            <a:avLst/>
          </a:prstGeom>
          <a:ln w="12700">
            <a:solidFill>
              <a:srgbClr val="003400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FF467D-F398-E08B-FC90-703DAAE2CE3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87963" y="116807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5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4640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3505" y="409072"/>
            <a:ext cx="4879472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9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LINE PLAN – ANNEXE &amp; ADM AREA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A55854-1896-4F5D-A375-52FD95E17AE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1" t="2494" r="21194" b="2904"/>
          <a:stretch/>
        </p:blipFill>
        <p:spPr>
          <a:xfrm>
            <a:off x="561975" y="1013460"/>
            <a:ext cx="4860352" cy="4105176"/>
          </a:xfrm>
          <a:prstGeom prst="rect">
            <a:avLst/>
          </a:prstGeom>
          <a:ln w="12700">
            <a:solidFill>
              <a:srgbClr val="003400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52118-4524-9BB3-8FA6-0683B6F60AB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11763" y="110292"/>
            <a:ext cx="407962" cy="13849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63952-A460-2B88-9C7E-460990D5CB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4029" t="17540" r="13765" b="3660"/>
          <a:stretch/>
        </p:blipFill>
        <p:spPr>
          <a:xfrm>
            <a:off x="568325" y="5209674"/>
            <a:ext cx="4854002" cy="3267576"/>
          </a:xfrm>
          <a:prstGeom prst="rect">
            <a:avLst/>
          </a:prstGeom>
          <a:ln w="12700">
            <a:solidFill>
              <a:srgbClr val="0034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71421D-5501-F3D6-E73B-A58F296EAA26}"/>
              </a:ext>
            </a:extLst>
          </p:cNvPr>
          <p:cNvSpPr txBox="1"/>
          <p:nvPr/>
        </p:nvSpPr>
        <p:spPr>
          <a:xfrm>
            <a:off x="4030578" y="8194314"/>
            <a:ext cx="14437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32 x Men Adm Area</a:t>
            </a:r>
          </a:p>
        </p:txBody>
      </p:sp>
    </p:spTree>
    <p:extLst>
      <p:ext uri="{BB962C8B-B14F-4D97-AF65-F5344CB8AC3E}">
        <p14:creationId xmlns:p14="http://schemas.microsoft.com/office/powerpoint/2010/main" val="174931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315337" y="426010"/>
            <a:ext cx="6708517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EXTERIOR VIEW</a:t>
            </a:r>
            <a:endParaRPr sz="1389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5E424-28C9-C5CD-94A5-C83A30AEA4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126063" y="102771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7</a:t>
            </a:fld>
            <a:endParaRPr lang="en-US" sz="9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29C1211-AA0F-194E-EAE4-D7DB817B0143}"/>
              </a:ext>
            </a:extLst>
          </p:cNvPr>
          <p:cNvGrpSpPr/>
          <p:nvPr/>
        </p:nvGrpSpPr>
        <p:grpSpPr>
          <a:xfrm>
            <a:off x="560215" y="1010663"/>
            <a:ext cx="4876800" cy="6357877"/>
            <a:chOff x="548640" y="955147"/>
            <a:chExt cx="4876800" cy="57047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7AD1429-B5BD-1B18-D125-8978103E3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8" t="8326" b="10496"/>
            <a:stretch/>
          </p:blipFill>
          <p:spPr>
            <a:xfrm>
              <a:off x="548640" y="3821430"/>
              <a:ext cx="4876800" cy="28384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CA93527-8B4A-FF49-8D4F-0673A6401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5000"/>
                      </a14:imgEffect>
                      <a14:imgEffect>
                        <a14:saturation sat="120000"/>
                      </a14:imgEffect>
                      <a14:imgEffect>
                        <a14:brightnessContrast bright="10000" contrast="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6143" r="3473" b="16176"/>
            <a:stretch/>
          </p:blipFill>
          <p:spPr>
            <a:xfrm>
              <a:off x="548640" y="955147"/>
              <a:ext cx="4876800" cy="27977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315337" y="405064"/>
            <a:ext cx="6708517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ENTRANCE LOBBY</a:t>
            </a:r>
            <a:endParaRPr sz="1389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5E424-28C9-C5CD-94A5-C83A30AEA4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145113" y="115382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8</a:t>
            </a:fld>
            <a:endParaRPr lang="en-US" sz="900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38E42F7A-8201-DC82-DA9C-7355BAEFDA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007783"/>
              </p:ext>
            </p:extLst>
          </p:nvPr>
        </p:nvGraphicFramePr>
        <p:xfrm>
          <a:off x="539547" y="7218941"/>
          <a:ext cx="4888980" cy="1163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0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09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193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16’ x 36’-3”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193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 / Glazed 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193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 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193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Wintech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193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 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Rope Lt, Chandelier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A125FE2-54C5-2D32-DC27-3C42F34024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0000"/>
                    </a14:imgEffect>
                    <a14:imgEffect>
                      <a14:brightnessContrast bright="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44"/>
          <a:stretch/>
        </p:blipFill>
        <p:spPr>
          <a:xfrm>
            <a:off x="552450" y="981710"/>
            <a:ext cx="4876800" cy="30575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6382FA-8D6E-C316-3A62-F0CEA194F6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000"/>
                    </a14:imgEffect>
                    <a14:imgEffect>
                      <a14:saturation sat="120000"/>
                    </a14:imgEffect>
                    <a14:imgEffect>
                      <a14:brightnessContrast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5"/>
          <a:stretch/>
        </p:blipFill>
        <p:spPr>
          <a:xfrm>
            <a:off x="562407" y="4085176"/>
            <a:ext cx="4866120" cy="30575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7207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162" y="426322"/>
            <a:ext cx="4860758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DRAWING ROOM</a:t>
            </a:r>
            <a:endParaRPr sz="1389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59102"/>
              </p:ext>
            </p:extLst>
          </p:nvPr>
        </p:nvGraphicFramePr>
        <p:xfrm>
          <a:off x="572004" y="6598064"/>
          <a:ext cx="4836310" cy="134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6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81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16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 x 19’-6”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16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6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6816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6816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Cupboards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Imported Sheets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16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816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Chandelier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61F902-7F42-18B4-71DC-F445580B1B5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135588" y="128839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9</a:t>
            </a:fld>
            <a:endParaRPr lang="en-US" sz="9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1D0134-8C33-0AAF-59F7-2F311A8D4DCF}"/>
              </a:ext>
            </a:extLst>
          </p:cNvPr>
          <p:cNvGrpSpPr/>
          <p:nvPr/>
        </p:nvGrpSpPr>
        <p:grpSpPr>
          <a:xfrm>
            <a:off x="552451" y="994105"/>
            <a:ext cx="4855864" cy="5540208"/>
            <a:chOff x="595247" y="1013155"/>
            <a:chExt cx="4813067" cy="554020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2EDFC0D-CBF7-4EA0-97A1-B68513AA9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247" y="1013155"/>
              <a:ext cx="4801542" cy="27429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B0671DA-0A9B-1053-DB6F-480FE6190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687" y="3810372"/>
              <a:ext cx="4801627" cy="27429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313024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8503" y="405057"/>
            <a:ext cx="4860757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DINNING ROOM</a:t>
            </a:r>
            <a:endParaRPr sz="1389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897248"/>
              </p:ext>
            </p:extLst>
          </p:nvPr>
        </p:nvGraphicFramePr>
        <p:xfrm>
          <a:off x="574148" y="7051080"/>
          <a:ext cx="4855102" cy="13555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4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0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60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91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 x 16’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91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91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8691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8691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353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Chandelier 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B9FEDC-BB5E-3C78-D653-66F9E1B23F4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12296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10</a:t>
            </a:fld>
            <a:endParaRPr lang="en-US" sz="9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211C04-8019-C31A-76D2-D732621FD51E}"/>
              </a:ext>
            </a:extLst>
          </p:cNvPr>
          <p:cNvGrpSpPr/>
          <p:nvPr/>
        </p:nvGrpSpPr>
        <p:grpSpPr>
          <a:xfrm>
            <a:off x="552450" y="971550"/>
            <a:ext cx="4886325" cy="6026150"/>
            <a:chOff x="578017" y="914400"/>
            <a:chExt cx="4860758" cy="60833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0366115-0F76-6F16-0B28-FA7DB9080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110000"/>
                      </a14:imgEffect>
                      <a14:imgEffect>
                        <a14:brightnessContrast bright="1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17" y="914400"/>
              <a:ext cx="4860758" cy="30162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547D8F1-0A92-921E-5B84-29ED894CB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17" y="3981450"/>
              <a:ext cx="4852167" cy="30162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630928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62771" y="421104"/>
            <a:ext cx="1080529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LOUNGE</a:t>
            </a:r>
            <a:endParaRPr sz="1389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083793"/>
              </p:ext>
            </p:extLst>
          </p:nvPr>
        </p:nvGraphicFramePr>
        <p:xfrm>
          <a:off x="565257" y="6769100"/>
          <a:ext cx="4869007" cy="11121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7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9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006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24’ x 22’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006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006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50006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50006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770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Chandelier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4A2CB-18C6-2373-DBF9-3B16E252B5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04272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11</a:t>
            </a:fld>
            <a:endParaRPr lang="en-US" sz="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3DC41C-D307-AC59-0F62-39A852122C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" y="937260"/>
            <a:ext cx="4853940" cy="28468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F85CAF-7D7C-616B-40C6-6E3FB82940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" y="3848100"/>
            <a:ext cx="4846320" cy="28468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8238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409072"/>
            <a:ext cx="4874509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MASTER BEDROOM</a:t>
            </a:r>
            <a:endParaRPr sz="1389" dirty="0"/>
          </a:p>
        </p:txBody>
      </p:sp>
      <p:graphicFrame>
        <p:nvGraphicFramePr>
          <p:cNvPr id="9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301864"/>
              </p:ext>
            </p:extLst>
          </p:nvPr>
        </p:nvGraphicFramePr>
        <p:xfrm>
          <a:off x="536352" y="7197525"/>
          <a:ext cx="4908282" cy="13424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9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8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36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15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25-9’’ x 16’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15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5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6815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6815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Cupboards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Imported Sheets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15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815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Chandelier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20AD1-4968-7413-1E32-7923F9F04BC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95753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12</a:t>
            </a:fld>
            <a:endParaRPr lang="en-US" sz="9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D5B554-CE7F-106B-1CBD-BB54ADDFDC95}"/>
              </a:ext>
            </a:extLst>
          </p:cNvPr>
          <p:cNvGrpSpPr/>
          <p:nvPr/>
        </p:nvGrpSpPr>
        <p:grpSpPr>
          <a:xfrm>
            <a:off x="550193" y="960120"/>
            <a:ext cx="4884699" cy="6181460"/>
            <a:chOff x="550193" y="960120"/>
            <a:chExt cx="4884699" cy="648606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12C7A8E-A28D-8766-289E-5B8BBB6DCE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110000"/>
                      </a14:imgEffect>
                      <a14:imgEffect>
                        <a14:brightnessContrast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11" r="2778"/>
            <a:stretch/>
          </p:blipFill>
          <p:spPr>
            <a:xfrm>
              <a:off x="550194" y="960120"/>
              <a:ext cx="4882865" cy="3223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11F8E07-E1BA-C994-8085-5B3FE6AC3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193" y="4222928"/>
              <a:ext cx="4884699" cy="3223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706030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4288" y="405064"/>
            <a:ext cx="4860757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BEDROOM - 1 </a:t>
            </a:r>
            <a:endParaRPr sz="1389" dirty="0"/>
          </a:p>
        </p:txBody>
      </p:sp>
      <p:graphicFrame>
        <p:nvGraphicFramePr>
          <p:cNvPr id="8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946069"/>
              </p:ext>
            </p:extLst>
          </p:nvPr>
        </p:nvGraphicFramePr>
        <p:xfrm>
          <a:off x="546734" y="4721693"/>
          <a:ext cx="4901566" cy="13266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6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5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276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56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14’ x 16’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56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56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5956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5956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Cupboards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Imported Sheets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56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506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16520-6793-E363-5AA5-0817D781B8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13071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13</a:t>
            </a:fld>
            <a:endParaRPr lang="en-US" sz="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3C0B4F-23D5-91B1-0B00-B04C757C15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8" t="3704" r="4167"/>
          <a:stretch/>
        </p:blipFill>
        <p:spPr>
          <a:xfrm>
            <a:off x="561975" y="946785"/>
            <a:ext cx="4871084" cy="3714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6271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4288" y="405064"/>
            <a:ext cx="4860757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BEDROOM - 2 </a:t>
            </a:r>
            <a:endParaRPr sz="1389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16520-6793-E363-5AA5-0817D781B8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22596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14</a:t>
            </a:fld>
            <a:endParaRPr lang="en-US" sz="900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79D674B3-0864-4DFE-9EAB-CE46D78A8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751344"/>
              </p:ext>
            </p:extLst>
          </p:nvPr>
        </p:nvGraphicFramePr>
        <p:xfrm>
          <a:off x="552450" y="4688295"/>
          <a:ext cx="4872989" cy="1544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6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6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025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35416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25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14’ x 16’</a:t>
                      </a: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25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5325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5325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Cupboards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Imported Sheets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25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1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5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88F4287-EF14-2068-7917-16EC61A696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" y="944078"/>
            <a:ext cx="4860757" cy="37039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93573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46378" y="411874"/>
            <a:ext cx="1080529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STUDY</a:t>
            </a:r>
            <a:endParaRPr sz="1389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782808"/>
              </p:ext>
            </p:extLst>
          </p:nvPr>
        </p:nvGraphicFramePr>
        <p:xfrm>
          <a:off x="552450" y="4791075"/>
          <a:ext cx="4886325" cy="1173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1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4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3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15’-4.5”  x 12’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7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7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657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657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551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7D15E8C-585C-4FE9-8076-FE46B039ED6B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977059"/>
            <a:ext cx="4874814" cy="37418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0E4C6-B2BB-942D-7480-7BDC90D8F5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02133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15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20123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7827" y="421104"/>
            <a:ext cx="4860758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FAMILY KITCHEN</a:t>
            </a:r>
            <a:endParaRPr sz="1389" dirty="0"/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FEBE1C8B-3E2B-4323-8323-8AE20E03A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971943"/>
              </p:ext>
            </p:extLst>
          </p:nvPr>
        </p:nvGraphicFramePr>
        <p:xfrm>
          <a:off x="534837" y="4872792"/>
          <a:ext cx="4882895" cy="1399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8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05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4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16’ x 12’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64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64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64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564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Kitchen Appliances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Fotile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07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Kitchen Cabinet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Imported Sheets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07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Refrigerator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Bosch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07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Sink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Sigplus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C54921-35DF-467E-8B2E-9F87FBB6BD5C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957604"/>
            <a:ext cx="4874808" cy="38550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09E7E-4AB2-7295-B27E-053F6F7371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06141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16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147744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762" y="417091"/>
            <a:ext cx="4860758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GREASE KITCHEN</a:t>
            </a:r>
            <a:endParaRPr sz="1389" dirty="0"/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FEBE1C8B-3E2B-4323-8323-8AE20E03A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469073"/>
              </p:ext>
            </p:extLst>
          </p:nvPr>
        </p:nvGraphicFramePr>
        <p:xfrm>
          <a:off x="552499" y="4617720"/>
          <a:ext cx="4850773" cy="1343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9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82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07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16’ x 12’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07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07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946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Kitchen Appliances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Fotile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903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Freezer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Dawlance 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9037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Kitchen Cabinet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Imported Sheets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684691-DC58-46A3-F765-17D19BD82B1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16304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17</a:t>
            </a:fld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B06A15-6B12-053B-8AC1-196C5A02F5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00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1182"/>
          <a:stretch/>
        </p:blipFill>
        <p:spPr>
          <a:xfrm>
            <a:off x="552499" y="969728"/>
            <a:ext cx="4860758" cy="36022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2510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1BA474B-3423-8B6F-02FA-F3CF4C60F2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" b="6296"/>
          <a:stretch/>
        </p:blipFill>
        <p:spPr>
          <a:xfrm>
            <a:off x="560215" y="4161296"/>
            <a:ext cx="4876800" cy="31180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61840C-E644-32AE-3C40-887A97F06E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b="14828"/>
          <a:stretch/>
        </p:blipFill>
        <p:spPr>
          <a:xfrm>
            <a:off x="560215" y="995423"/>
            <a:ext cx="4876800" cy="31180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object 2"/>
          <p:cNvSpPr txBox="1"/>
          <p:nvPr/>
        </p:nvSpPr>
        <p:spPr>
          <a:xfrm>
            <a:off x="-315337" y="426010"/>
            <a:ext cx="6708517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9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EXTERIOR VIEW</a:t>
            </a:r>
            <a:endParaRPr kumimoji="0" sz="1389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5E424-28C9-C5CD-94A5-C83A30AEA4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12296"/>
            <a:ext cx="407962" cy="138499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9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5629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0482" y="425112"/>
            <a:ext cx="4860758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LOUNGE</a:t>
            </a:r>
            <a:endParaRPr sz="1389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366DD186-6513-4A9D-8B40-BE4810A3F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571947"/>
              </p:ext>
            </p:extLst>
          </p:nvPr>
        </p:nvGraphicFramePr>
        <p:xfrm>
          <a:off x="515646" y="4343400"/>
          <a:ext cx="4902088" cy="10773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7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5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15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21-9” x 23’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15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15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5415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5415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154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7A0CF11-64E9-49CC-9E4C-27A881A03433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38" y="962526"/>
            <a:ext cx="4882896" cy="33327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07AA2D-1BE3-3F41-70A7-133172B42D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24328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19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995465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4546" y="393032"/>
            <a:ext cx="4883121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DINNING ROOM</a:t>
            </a:r>
            <a:endParaRPr sz="1389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9FEC84C0-028A-40AC-B24B-3E7E6E333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149340"/>
              </p:ext>
            </p:extLst>
          </p:nvPr>
        </p:nvGraphicFramePr>
        <p:xfrm>
          <a:off x="542925" y="4534209"/>
          <a:ext cx="4860348" cy="11045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2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00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618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14’ x 16’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618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618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57618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57618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498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8202568-9237-48DE-A7FF-FEC43F354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974558"/>
            <a:ext cx="4860348" cy="34891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2A645A-988C-51DE-9D49-37DD504841D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21995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20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7859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582" y="405064"/>
            <a:ext cx="4860758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BEDROOM </a:t>
            </a:r>
            <a:endParaRPr sz="1389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B3D478B2-EA3C-404D-BADB-30CB55BA6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310087"/>
              </p:ext>
            </p:extLst>
          </p:nvPr>
        </p:nvGraphicFramePr>
        <p:xfrm>
          <a:off x="536635" y="4319333"/>
          <a:ext cx="4868434" cy="121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0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55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5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14’ x 16’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5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5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8955"/>
                  </a:ext>
                </a:extLst>
              </a:tr>
              <a:tr h="1355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 /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363"/>
                  </a:ext>
                </a:extLst>
              </a:tr>
              <a:tr h="1355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Cupboards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Imported Sheets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5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529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 AC,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Lhr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Fans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Philips LED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37C6F70-D0AF-4F97-98BC-DBC60E1909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986589"/>
            <a:ext cx="4860354" cy="32605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06FFE8-0288-C8C9-4DE7-709431B68D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16304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21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7490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413080"/>
            <a:ext cx="4259180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KITCHEN</a:t>
            </a:r>
            <a:endParaRPr sz="1389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4084BAFA-5000-461C-AD93-36028CFB5E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935939"/>
              </p:ext>
            </p:extLst>
          </p:nvPr>
        </p:nvGraphicFramePr>
        <p:xfrm>
          <a:off x="542925" y="4977556"/>
          <a:ext cx="4860348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7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Specifications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14’ x 9’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Wooden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UPVC With Tempered Glass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 Tiles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Kitchen Appliances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Fotile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Kitchen Cabinet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Imported Sheets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Refrigerator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Bosch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Sink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Sigplus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CA960C9-83BF-4B03-AB1D-7839451D0E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60" r="2532"/>
          <a:stretch/>
        </p:blipFill>
        <p:spPr>
          <a:xfrm>
            <a:off x="552449" y="986584"/>
            <a:ext cx="4850823" cy="3914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5416D6-B203-2A45-43D3-9AD34FF57D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8438" y="116304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22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55134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86E2B3F3-BB12-F8CF-822D-EEFBD28228E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540" y="368490"/>
            <a:ext cx="4927733" cy="353786"/>
          </a:xfrm>
          <a:prstGeom prst="rect">
            <a:avLst/>
          </a:prstGeom>
        </p:spPr>
      </p:pic>
      <p:pic>
        <p:nvPicPr>
          <p:cNvPr id="6" name="bg object 21">
            <a:extLst>
              <a:ext uri="{FF2B5EF4-FFF2-40B4-BE49-F238E27FC236}">
                <a16:creationId xmlns:a16="http://schemas.microsoft.com/office/drawing/2014/main" id="{1BE026A3-4DF2-FFAB-F43C-43AD25047D0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926" y="686660"/>
            <a:ext cx="4859253" cy="31079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02645" y="385199"/>
            <a:ext cx="4812632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EXTERIOR 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FB6A0B-0358-3CC7-8751-B9E1213B4F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0414" y="107053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23</a:t>
            </a:fld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A2FD69-0E02-4FCF-12D4-E48F9C8574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1"/>
          <a:stretch/>
        </p:blipFill>
        <p:spPr>
          <a:xfrm>
            <a:off x="542926" y="4078117"/>
            <a:ext cx="4838299" cy="33083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2BB515-0A30-F580-4806-6613365B25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6" y="922568"/>
            <a:ext cx="4838298" cy="3086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3231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86E2B3F3-BB12-F8CF-822D-EEFBD28228E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7358" y="368490"/>
            <a:ext cx="4920915" cy="353786"/>
          </a:xfrm>
          <a:prstGeom prst="rect">
            <a:avLst/>
          </a:prstGeom>
        </p:spPr>
      </p:pic>
      <p:pic>
        <p:nvPicPr>
          <p:cNvPr id="6" name="bg object 21">
            <a:extLst>
              <a:ext uri="{FF2B5EF4-FFF2-40B4-BE49-F238E27FC236}">
                <a16:creationId xmlns:a16="http://schemas.microsoft.com/office/drawing/2014/main" id="{1BE026A3-4DF2-FFAB-F43C-43AD25047D0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926" y="686660"/>
            <a:ext cx="4859253" cy="31079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02645" y="385199"/>
            <a:ext cx="4812632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LIVING ROOM/ KITCHEN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65ED29-5C76-4604-B46C-F434DEFCEF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1" y="925424"/>
            <a:ext cx="4827790" cy="30236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FB6A0B-0358-3CC7-8751-B9E1213B4F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070414" y="107053"/>
            <a:ext cx="407962" cy="13849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z="900" smtClean="0"/>
              <a:pPr/>
              <a:t>24</a:t>
            </a:fld>
            <a:endParaRPr lang="en-US" sz="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BB382B-CA71-BFF1-DA81-FEF714001B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84" y="4022550"/>
            <a:ext cx="4840829" cy="33527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7278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1F31B71-3B04-2305-1DCC-B26131EA69CC}"/>
              </a:ext>
            </a:extLst>
          </p:cNvPr>
          <p:cNvSpPr txBox="1"/>
          <p:nvPr/>
        </p:nvSpPr>
        <p:spPr>
          <a:xfrm>
            <a:off x="361951" y="884819"/>
            <a:ext cx="4514850" cy="2995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2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Const</a:t>
            </a:r>
            <a:r>
              <a:rPr lang="en-GB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of House 36 A &amp; B was undertaken on the site of Old DG RV&amp;FC House which was </a:t>
            </a:r>
            <a:r>
              <a:rPr lang="en-GB" sz="12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dml</a:t>
            </a:r>
            <a:r>
              <a:rPr lang="en-GB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in Feb 2024 owing to its deteriorated condition and </a:t>
            </a:r>
            <a:r>
              <a:rPr lang="en-GB" sz="12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hy</a:t>
            </a:r>
            <a:r>
              <a:rPr lang="en-GB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2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maint</a:t>
            </a:r>
            <a:r>
              <a:rPr lang="en-GB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effort. Purpose made customized designs for </a:t>
            </a:r>
            <a:r>
              <a:rPr lang="en-GB" sz="12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both A type houses, annexes and </a:t>
            </a:r>
            <a:r>
              <a:rPr lang="en-GB" sz="1200" i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adm</a:t>
            </a:r>
            <a:r>
              <a:rPr lang="en-GB" sz="12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area </a:t>
            </a:r>
            <a:r>
              <a:rPr lang="en-GB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were dev so as to ensure optimum space utilization and adequate circulation area. Adherence to best engg practices, instl of enhanced finishing items and addressing all user </a:t>
            </a:r>
            <a:r>
              <a:rPr lang="en-GB" sz="12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reqs</a:t>
            </a:r>
            <a:r>
              <a:rPr lang="en-GB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were duly ensured during various </a:t>
            </a:r>
            <a:r>
              <a:rPr lang="en-GB" sz="12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phs</a:t>
            </a:r>
            <a:r>
              <a:rPr lang="en-GB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of </a:t>
            </a:r>
            <a:r>
              <a:rPr lang="en-GB" sz="12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const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g object 16">
            <a:extLst>
              <a:ext uri="{FF2B5EF4-FFF2-40B4-BE49-F238E27FC236}">
                <a16:creationId xmlns:a16="http://schemas.microsoft.com/office/drawing/2014/main" id="{8084575F-7047-B9E3-24D5-03431EBD2AF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525" y="371475"/>
            <a:ext cx="4486276" cy="353786"/>
          </a:xfrm>
          <a:prstGeom prst="rect">
            <a:avLst/>
          </a:prstGeom>
        </p:spPr>
      </p:pic>
      <p:pic>
        <p:nvPicPr>
          <p:cNvPr id="3" name="bg object 21">
            <a:extLst>
              <a:ext uri="{FF2B5EF4-FFF2-40B4-BE49-F238E27FC236}">
                <a16:creationId xmlns:a16="http://schemas.microsoft.com/office/drawing/2014/main" id="{A5ABA40B-01B9-6471-DBAD-16D5B8AE5B1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659" y="723234"/>
            <a:ext cx="4429687" cy="310793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BDF4E031-A3D3-1C8E-A094-89B2EE8B5089}"/>
              </a:ext>
            </a:extLst>
          </p:cNvPr>
          <p:cNvSpPr txBox="1"/>
          <p:nvPr/>
        </p:nvSpPr>
        <p:spPr>
          <a:xfrm>
            <a:off x="229101" y="371475"/>
            <a:ext cx="4812632" cy="224986"/>
          </a:xfrm>
          <a:prstGeom prst="rect">
            <a:avLst/>
          </a:prstGeom>
        </p:spPr>
        <p:txBody>
          <a:bodyPr vert="horz" wrap="square" lIns="0" tIns="11101" rIns="0" bIns="0" rtlCol="0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389" dirty="0"/>
              <a:t>INTENT</a:t>
            </a:r>
          </a:p>
        </p:txBody>
      </p:sp>
    </p:spTree>
    <p:extLst>
      <p:ext uri="{BB962C8B-B14F-4D97-AF65-F5344CB8AC3E}">
        <p14:creationId xmlns:p14="http://schemas.microsoft.com/office/powerpoint/2010/main" val="655952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1983</TotalTime>
  <Words>854</Words>
  <Application>Microsoft Office PowerPoint</Application>
  <PresentationFormat>Custom</PresentationFormat>
  <Paragraphs>308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Arial</vt:lpstr>
      <vt:lpstr>Arial MT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 Elitebook</dc:creator>
  <cp:lastModifiedBy>Waqar</cp:lastModifiedBy>
  <cp:revision>435</cp:revision>
  <cp:lastPrinted>2024-07-18T18:11:57Z</cp:lastPrinted>
  <dcterms:created xsi:type="dcterms:W3CDTF">2024-07-07T17:18:35Z</dcterms:created>
  <dcterms:modified xsi:type="dcterms:W3CDTF">2024-07-18T18:19:50Z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2024-07-07T00:00:00Z</vt:filetime>
  </property>
  <property fmtid="{D5CDD505-2E9C-101B-9397-08002B2CF9AE}" pid="5" name="Producer">
    <vt:lpwstr>Microsoft® PowerPoint® 2016</vt:lpwstr>
  </property>
</Properties>
</file>